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7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307" r:id="rId9"/>
    <p:sldId id="259" r:id="rId10"/>
    <p:sldId id="269" r:id="rId11"/>
    <p:sldId id="270" r:id="rId12"/>
    <p:sldId id="271" r:id="rId13"/>
    <p:sldId id="273" r:id="rId14"/>
    <p:sldId id="272" r:id="rId15"/>
    <p:sldId id="274" r:id="rId16"/>
    <p:sldId id="275" r:id="rId17"/>
    <p:sldId id="276" r:id="rId18"/>
    <p:sldId id="287" r:id="rId19"/>
    <p:sldId id="288" r:id="rId20"/>
    <p:sldId id="313" r:id="rId21"/>
    <p:sldId id="314" r:id="rId22"/>
    <p:sldId id="280" r:id="rId23"/>
    <p:sldId id="283" r:id="rId24"/>
    <p:sldId id="282" r:id="rId25"/>
    <p:sldId id="281" r:id="rId26"/>
    <p:sldId id="278" r:id="rId27"/>
    <p:sldId id="277" r:id="rId28"/>
    <p:sldId id="284" r:id="rId29"/>
    <p:sldId id="285" r:id="rId30"/>
    <p:sldId id="286" r:id="rId31"/>
    <p:sldId id="290" r:id="rId32"/>
    <p:sldId id="260" r:id="rId33"/>
    <p:sldId id="289" r:id="rId34"/>
    <p:sldId id="291" r:id="rId35"/>
    <p:sldId id="292" r:id="rId36"/>
    <p:sldId id="293" r:id="rId37"/>
    <p:sldId id="294" r:id="rId38"/>
    <p:sldId id="295" r:id="rId39"/>
    <p:sldId id="261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262" r:id="rId49"/>
    <p:sldId id="305" r:id="rId50"/>
    <p:sldId id="308" r:id="rId51"/>
    <p:sldId id="309" r:id="rId52"/>
    <p:sldId id="310" r:id="rId53"/>
    <p:sldId id="311" r:id="rId54"/>
    <p:sldId id="312" r:id="rId55"/>
    <p:sldId id="263" r:id="rId5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DA27D-CE14-4BCF-B596-D9513466374B}" type="datetimeFigureOut">
              <a:rPr lang="th-TH" smtClean="0"/>
              <a:t>15/08/59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005ED-6BAB-4FA6-8D7E-F4E752081B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501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005ED-6BAB-4FA6-8D7E-F4E752081B82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584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29384D9-BD6F-4A07-9786-40315B668B84}" type="datetimeFigureOut">
              <a:rPr lang="th-TH" smtClean="0"/>
              <a:t>15/08/59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D123C-79CD-465B-8FE6-EFE8ACB1B2F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84D9-BD6F-4A07-9786-40315B668B84}" type="datetimeFigureOut">
              <a:rPr lang="th-TH" smtClean="0"/>
              <a:t>15/08/59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123C-79CD-465B-8FE6-EFE8ACB1B2F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29384D9-BD6F-4A07-9786-40315B668B84}" type="datetimeFigureOut">
              <a:rPr lang="th-TH" smtClean="0"/>
              <a:t>15/08/59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DD123C-79CD-465B-8FE6-EFE8ACB1B2F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84D9-BD6F-4A07-9786-40315B668B84}" type="datetimeFigureOut">
              <a:rPr lang="th-TH" smtClean="0"/>
              <a:t>15/08/59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D123C-79CD-465B-8FE6-EFE8ACB1B2F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84D9-BD6F-4A07-9786-40315B668B84}" type="datetimeFigureOut">
              <a:rPr lang="th-TH" smtClean="0"/>
              <a:t>15/08/59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DD123C-79CD-465B-8FE6-EFE8ACB1B2F4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9384D9-BD6F-4A07-9786-40315B668B84}" type="datetimeFigureOut">
              <a:rPr lang="th-TH" smtClean="0"/>
              <a:t>15/08/59</a:t>
            </a:fld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D123C-79CD-465B-8FE6-EFE8ACB1B2F4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9384D9-BD6F-4A07-9786-40315B668B84}" type="datetimeFigureOut">
              <a:rPr lang="th-TH" smtClean="0"/>
              <a:t>15/08/59</a:t>
            </a:fld>
            <a:endParaRPr lang="th-TH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D123C-79CD-465B-8FE6-EFE8ACB1B2F4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84D9-BD6F-4A07-9786-40315B668B84}" type="datetimeFigureOut">
              <a:rPr lang="th-TH" smtClean="0"/>
              <a:t>15/08/59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D123C-79CD-465B-8FE6-EFE8ACB1B2F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84D9-BD6F-4A07-9786-40315B668B84}" type="datetimeFigureOut">
              <a:rPr lang="th-TH" smtClean="0"/>
              <a:t>15/08/59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D123C-79CD-465B-8FE6-EFE8ACB1B2F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84D9-BD6F-4A07-9786-40315B668B84}" type="datetimeFigureOut">
              <a:rPr lang="th-TH" smtClean="0"/>
              <a:t>15/08/59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D123C-79CD-465B-8FE6-EFE8ACB1B2F4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29384D9-BD6F-4A07-9786-40315B668B84}" type="datetimeFigureOut">
              <a:rPr lang="th-TH" smtClean="0"/>
              <a:t>15/08/59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DD123C-79CD-465B-8FE6-EFE8ACB1B2F4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9384D9-BD6F-4A07-9786-40315B668B84}" type="datetimeFigureOut">
              <a:rPr lang="th-TH" smtClean="0"/>
              <a:t>15/08/59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D123C-79CD-465B-8FE6-EFE8ACB1B2F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/>
              <a:t>Journal club</a:t>
            </a:r>
            <a:endParaRPr lang="th-TH" sz="80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dirty="0" smtClean="0"/>
              <a:t>แพทย์ประจำบ้านปี</a:t>
            </a:r>
            <a:r>
              <a:rPr lang="en-US" dirty="0" smtClean="0"/>
              <a:t>2</a:t>
            </a:r>
            <a:r>
              <a:rPr lang="th-TH" dirty="0" smtClean="0"/>
              <a:t> กิตติพิชญ์ อุ</a:t>
            </a:r>
            <a:r>
              <a:rPr lang="th-TH" dirty="0" err="1" smtClean="0"/>
              <a:t>ลิศ</a:t>
            </a:r>
            <a:endParaRPr lang="th-TH" dirty="0" smtClean="0"/>
          </a:p>
          <a:p>
            <a:r>
              <a:rPr lang="th-TH" dirty="0" smtClean="0"/>
              <a:t>อาจารย์ที่ปรึกษา </a:t>
            </a:r>
            <a:r>
              <a:rPr lang="th-TH" dirty="0" err="1" smtClean="0"/>
              <a:t>พ.ต</a:t>
            </a:r>
            <a:r>
              <a:rPr lang="th-TH" dirty="0" smtClean="0"/>
              <a:t>.</a:t>
            </a:r>
            <a:r>
              <a:rPr lang="th-TH" dirty="0" err="1" smtClean="0"/>
              <a:t>ณัฐธพงษ์</a:t>
            </a:r>
            <a:r>
              <a:rPr lang="th-TH" dirty="0" smtClean="0"/>
              <a:t> ภูวโชติโรจนโภคิน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023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Exclusion </a:t>
            </a:r>
          </a:p>
          <a:p>
            <a:pPr lvl="1"/>
            <a:r>
              <a:rPr lang="en-US" dirty="0" smtClean="0"/>
              <a:t>contraindications </a:t>
            </a:r>
            <a:r>
              <a:rPr lang="en-US" dirty="0"/>
              <a:t>to spinal anesthesia </a:t>
            </a:r>
            <a:endParaRPr lang="en-US" dirty="0" smtClean="0"/>
          </a:p>
          <a:p>
            <a:pPr lvl="2"/>
            <a:r>
              <a:rPr lang="en-US" dirty="0"/>
              <a:t>A</a:t>
            </a:r>
            <a:r>
              <a:rPr lang="en-US" dirty="0" smtClean="0"/>
              <a:t>llergy to local anesthetic</a:t>
            </a:r>
          </a:p>
          <a:p>
            <a:pPr lvl="2"/>
            <a:r>
              <a:rPr lang="en-US" dirty="0" smtClean="0"/>
              <a:t>Coagulopathy</a:t>
            </a:r>
          </a:p>
          <a:p>
            <a:pPr lvl="2"/>
            <a:r>
              <a:rPr lang="en-US" dirty="0" smtClean="0"/>
              <a:t>local infection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ndeterminate neurological disease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89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Randomized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random </a:t>
            </a:r>
            <a:r>
              <a:rPr lang="en-US" dirty="0" err="1" smtClean="0"/>
              <a:t>numbergenerating</a:t>
            </a:r>
            <a:r>
              <a:rPr lang="en-US" dirty="0"/>
              <a:t> </a:t>
            </a:r>
            <a:r>
              <a:rPr lang="en-US" dirty="0" smtClean="0"/>
              <a:t>software </a:t>
            </a:r>
            <a:r>
              <a:rPr lang="en-US" dirty="0"/>
              <a:t>(Research Randomizer version 4.0) </a:t>
            </a:r>
            <a:endParaRPr lang="en-US" dirty="0" smtClean="0"/>
          </a:p>
          <a:p>
            <a:pPr lvl="1"/>
            <a:r>
              <a:rPr lang="en-US" dirty="0" smtClean="0"/>
              <a:t>Conventional </a:t>
            </a:r>
            <a:r>
              <a:rPr lang="en-US" dirty="0"/>
              <a:t>landmark-guided spinal </a:t>
            </a:r>
            <a:r>
              <a:rPr lang="en-US" dirty="0" smtClean="0"/>
              <a:t>anesthesia </a:t>
            </a:r>
            <a:r>
              <a:rPr lang="en-US" b="1" dirty="0" smtClean="0"/>
              <a:t>(group </a:t>
            </a:r>
            <a:r>
              <a:rPr lang="en-US" b="1" dirty="0"/>
              <a:t>C) </a:t>
            </a:r>
            <a:endParaRPr lang="en-US" b="1" dirty="0" smtClean="0"/>
          </a:p>
          <a:p>
            <a:pPr lvl="1"/>
            <a:r>
              <a:rPr lang="en-US" dirty="0" err="1" smtClean="0"/>
              <a:t>Preprocedural</a:t>
            </a:r>
            <a:r>
              <a:rPr lang="en-US" dirty="0" smtClean="0"/>
              <a:t> </a:t>
            </a:r>
            <a:r>
              <a:rPr lang="en-US" dirty="0"/>
              <a:t>ultrasound-guided </a:t>
            </a:r>
            <a:r>
              <a:rPr lang="en-US" dirty="0" err="1" smtClean="0"/>
              <a:t>paramedian</a:t>
            </a:r>
            <a:r>
              <a:rPr lang="en-US" dirty="0"/>
              <a:t> </a:t>
            </a:r>
            <a:r>
              <a:rPr lang="en-US" dirty="0" smtClean="0"/>
              <a:t>spinal </a:t>
            </a:r>
            <a:r>
              <a:rPr lang="en-US" dirty="0"/>
              <a:t>anesthesia </a:t>
            </a:r>
            <a:r>
              <a:rPr lang="en-US" b="1" dirty="0"/>
              <a:t>(group P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concealed </a:t>
            </a:r>
            <a:r>
              <a:rPr lang="en-US" dirty="0"/>
              <a:t>by enclosing the codes in a sealed opaque envelope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48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both groups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pinal anesthesia was performed by 1 of 3 consultant anesthesiologists</a:t>
            </a:r>
          </a:p>
          <a:p>
            <a:pPr lvl="1"/>
            <a:r>
              <a:rPr lang="en-US" dirty="0" smtClean="0"/>
              <a:t>Each anesthesiologist having performed &gt;75 </a:t>
            </a:r>
            <a:r>
              <a:rPr lang="en-US" dirty="0" err="1" smtClean="0"/>
              <a:t>neuraxial</a:t>
            </a:r>
            <a:r>
              <a:rPr lang="en-US" dirty="0" smtClean="0"/>
              <a:t> ultrasound scans before the study.</a:t>
            </a:r>
          </a:p>
        </p:txBody>
      </p:sp>
    </p:spTree>
    <p:extLst>
      <p:ext uri="{BB962C8B-B14F-4D97-AF65-F5344CB8AC3E}">
        <p14:creationId xmlns:p14="http://schemas.microsoft.com/office/powerpoint/2010/main" val="630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arrival to o</a:t>
            </a:r>
            <a:r>
              <a:rPr lang="en-US" dirty="0" smtClean="0"/>
              <a:t>perating room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aseline </a:t>
            </a:r>
            <a:r>
              <a:rPr lang="en-US" dirty="0"/>
              <a:t>monitoring (noninvasive blood pressure, pulse </a:t>
            </a:r>
            <a:r>
              <a:rPr lang="en-US" dirty="0" err="1"/>
              <a:t>oximetry</a:t>
            </a:r>
            <a:r>
              <a:rPr lang="en-US" dirty="0"/>
              <a:t>, and 3-lead electrocardiography) </a:t>
            </a:r>
          </a:p>
          <a:p>
            <a:pPr lvl="1"/>
            <a:r>
              <a:rPr lang="en-US" dirty="0" smtClean="0"/>
              <a:t>IV access. </a:t>
            </a:r>
          </a:p>
          <a:p>
            <a:pPr lvl="1"/>
            <a:r>
              <a:rPr lang="en-US" dirty="0" smtClean="0"/>
              <a:t>Patients sit </a:t>
            </a:r>
            <a:r>
              <a:rPr lang="en-US" dirty="0"/>
              <a:t>on a level trolley with feet </a:t>
            </a:r>
            <a:r>
              <a:rPr lang="en-US" dirty="0" smtClean="0"/>
              <a:t>resting and given </a:t>
            </a:r>
            <a:r>
              <a:rPr lang="en-US" dirty="0"/>
              <a:t>a pillow to hug</a:t>
            </a:r>
            <a:endParaRPr lang="th-TH" dirty="0"/>
          </a:p>
          <a:p>
            <a:r>
              <a:rPr lang="en-US" dirty="0"/>
              <a:t>No </a:t>
            </a:r>
            <a:r>
              <a:rPr lang="en-US" dirty="0" smtClean="0"/>
              <a:t>sedation was </a:t>
            </a:r>
            <a:r>
              <a:rPr lang="en-US" dirty="0"/>
              <a:t>given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99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 group </a:t>
            </a:r>
            <a:r>
              <a:rPr lang="en-US" b="1" dirty="0" smtClean="0"/>
              <a:t>C</a:t>
            </a:r>
          </a:p>
          <a:p>
            <a:pPr lvl="1"/>
            <a:r>
              <a:rPr lang="en-US" dirty="0" smtClean="0"/>
              <a:t>Anesthesiologist </a:t>
            </a:r>
            <a:r>
              <a:rPr lang="en-US" dirty="0"/>
              <a:t>palpated the </a:t>
            </a:r>
            <a:r>
              <a:rPr lang="en-US" dirty="0" smtClean="0"/>
              <a:t>landmarks </a:t>
            </a:r>
          </a:p>
          <a:p>
            <a:pPr lvl="1"/>
            <a:r>
              <a:rPr lang="en-US" dirty="0" smtClean="0"/>
              <a:t>Graded </a:t>
            </a:r>
            <a:r>
              <a:rPr lang="en-US" dirty="0"/>
              <a:t>the ease of palpation on </a:t>
            </a:r>
            <a:r>
              <a:rPr lang="en-US" dirty="0" smtClean="0"/>
              <a:t>a 4-point </a:t>
            </a:r>
            <a:r>
              <a:rPr lang="en-US" dirty="0"/>
              <a:t>scale (easy, moderate, difficult, or impossible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Strict asepsis was </a:t>
            </a:r>
            <a:r>
              <a:rPr lang="en-US" dirty="0" smtClean="0"/>
              <a:t>observed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skin was prepared </a:t>
            </a:r>
            <a:r>
              <a:rPr lang="en-US" dirty="0" smtClean="0"/>
              <a:t>with </a:t>
            </a:r>
            <a:r>
              <a:rPr lang="it-IT" dirty="0" smtClean="0"/>
              <a:t>2</a:t>
            </a:r>
            <a:r>
              <a:rPr lang="it-IT" dirty="0"/>
              <a:t>% chlorhexidine </a:t>
            </a:r>
            <a:r>
              <a:rPr lang="en-US" dirty="0" smtClean="0"/>
              <a:t>after 2 </a:t>
            </a:r>
            <a:r>
              <a:rPr lang="en-US" dirty="0"/>
              <a:t>to 5 mL of </a:t>
            </a:r>
            <a:r>
              <a:rPr lang="en-US" dirty="0" smtClean="0"/>
              <a:t>1 % </a:t>
            </a:r>
            <a:r>
              <a:rPr lang="en-US" dirty="0" err="1" smtClean="0"/>
              <a:t>lidocaine</a:t>
            </a:r>
            <a:r>
              <a:rPr lang="en-US" dirty="0" smtClean="0"/>
              <a:t> infiltrated </a:t>
            </a:r>
            <a:r>
              <a:rPr lang="en-US" dirty="0"/>
              <a:t>the skin.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2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Allowed </a:t>
            </a:r>
            <a:r>
              <a:rPr lang="en-US" dirty="0"/>
              <a:t>to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hoose the </a:t>
            </a:r>
            <a:r>
              <a:rPr lang="en-US" dirty="0"/>
              <a:t>appropriate needle length (90- or 119-mm 25-G </a:t>
            </a:r>
            <a:r>
              <a:rPr lang="en-US" dirty="0" err="1" smtClean="0"/>
              <a:t>Whitacre</a:t>
            </a:r>
            <a:r>
              <a:rPr lang="en-US" dirty="0"/>
              <a:t> </a:t>
            </a:r>
            <a:r>
              <a:rPr lang="en-US" dirty="0" smtClean="0"/>
              <a:t>needle</a:t>
            </a:r>
            <a:r>
              <a:rPr lang="en-US" dirty="0"/>
              <a:t>), gauge (25-G or 22-G), depth, and angle of </a:t>
            </a:r>
            <a:r>
              <a:rPr lang="en-US" dirty="0" smtClean="0"/>
              <a:t>insertion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type and dose of local </a:t>
            </a:r>
            <a:r>
              <a:rPr lang="en-US" dirty="0" smtClean="0"/>
              <a:t>anesthetic</a:t>
            </a:r>
          </a:p>
          <a:p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completion of spinal anesthetic </a:t>
            </a:r>
            <a:r>
              <a:rPr lang="en-US" dirty="0" smtClean="0"/>
              <a:t>injection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ltrasound identified </a:t>
            </a:r>
            <a:r>
              <a:rPr lang="en-US" dirty="0"/>
              <a:t>the </a:t>
            </a:r>
            <a:r>
              <a:rPr lang="en-US" dirty="0" err="1"/>
              <a:t>interspinous</a:t>
            </a:r>
            <a:r>
              <a:rPr lang="en-US" dirty="0"/>
              <a:t> level </a:t>
            </a:r>
            <a:r>
              <a:rPr lang="en-US" dirty="0" smtClean="0"/>
              <a:t>which was injected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8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 group </a:t>
            </a:r>
            <a:r>
              <a:rPr lang="en-US" b="1" dirty="0" smtClean="0"/>
              <a:t>P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ortable </a:t>
            </a:r>
            <a:r>
              <a:rPr lang="en-US" dirty="0"/>
              <a:t>ultrasound unit (</a:t>
            </a:r>
            <a:r>
              <a:rPr lang="en-US" dirty="0" err="1" smtClean="0"/>
              <a:t>SonixTablet</a:t>
            </a:r>
            <a:r>
              <a:rPr lang="en-US" dirty="0" smtClean="0"/>
              <a:t>, Peabody</a:t>
            </a:r>
            <a:r>
              <a:rPr lang="en-US" dirty="0"/>
              <a:t>, MA) with a curved 2- to 5-MHz probe was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paramedian</a:t>
            </a:r>
            <a:r>
              <a:rPr lang="en-US" dirty="0" smtClean="0"/>
              <a:t> sagittal oblique view was obtained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sacrum was identified 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nterlaminar</a:t>
            </a:r>
            <a:r>
              <a:rPr lang="en-US" dirty="0" smtClean="0"/>
              <a:t> space between L5 and S1 was noted</a:t>
            </a:r>
          </a:p>
        </p:txBody>
      </p:sp>
    </p:spTree>
    <p:extLst>
      <p:ext uri="{BB962C8B-B14F-4D97-AF65-F5344CB8AC3E}">
        <p14:creationId xmlns:p14="http://schemas.microsoft.com/office/powerpoint/2010/main" val="40404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Selected the </a:t>
            </a:r>
            <a:r>
              <a:rPr lang="en-US" dirty="0" err="1" smtClean="0"/>
              <a:t>interspinous</a:t>
            </a:r>
            <a:r>
              <a:rPr lang="en-US" dirty="0" smtClean="0"/>
              <a:t> space at which the clearest image </a:t>
            </a:r>
          </a:p>
          <a:p>
            <a:pPr lvl="1"/>
            <a:r>
              <a:rPr lang="en-US" dirty="0" smtClean="0"/>
              <a:t>anterior complex (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flavum</a:t>
            </a:r>
            <a:r>
              <a:rPr lang="en-US" dirty="0" smtClean="0"/>
              <a:t> </a:t>
            </a:r>
            <a:r>
              <a:rPr lang="en-US" dirty="0" err="1" smtClean="0"/>
              <a:t>dura</a:t>
            </a:r>
            <a:r>
              <a:rPr lang="en-US" dirty="0" smtClean="0"/>
              <a:t> complex [LFD])</a:t>
            </a:r>
          </a:p>
          <a:p>
            <a:pPr lvl="1"/>
            <a:r>
              <a:rPr lang="en-US" dirty="0" smtClean="0"/>
              <a:t>posterior complex (posterior longitudinal ligament [PLL])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16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4014"/>
            <a:ext cx="8856985" cy="37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1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5382"/>
            <a:ext cx="6840760" cy="486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5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5" y="2248347"/>
            <a:ext cx="7977208" cy="387781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smtClean="0"/>
              <a:t>Anesthesia &amp; Analgesia • October </a:t>
            </a:r>
            <a:r>
              <a:rPr lang="en-US" sz="2000" b="1" dirty="0"/>
              <a:t>2015 • Volume 121 • Number 4</a:t>
            </a:r>
            <a:endParaRPr lang="th-TH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25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3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4982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3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30" y="1700808"/>
            <a:ext cx="62865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0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</a:t>
            </a:r>
            <a:r>
              <a:rPr lang="en-US" dirty="0"/>
              <a:t>PSO and TM views were </a:t>
            </a:r>
            <a:r>
              <a:rPr lang="en-US" dirty="0" smtClean="0"/>
              <a:t>graded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ood </a:t>
            </a:r>
            <a:r>
              <a:rPr lang="en-US" dirty="0"/>
              <a:t>(both LFD and PLL </a:t>
            </a:r>
            <a:r>
              <a:rPr lang="en-US" dirty="0" smtClean="0"/>
              <a:t>visible)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ntermediate </a:t>
            </a:r>
            <a:r>
              <a:rPr lang="en-US" dirty="0"/>
              <a:t>(either </a:t>
            </a:r>
            <a:r>
              <a:rPr lang="en-US" dirty="0" smtClean="0"/>
              <a:t>LFD or </a:t>
            </a:r>
            <a:r>
              <a:rPr lang="en-US" dirty="0"/>
              <a:t>PLL </a:t>
            </a:r>
            <a:r>
              <a:rPr lang="en-US" dirty="0" smtClean="0"/>
              <a:t>visible)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oor </a:t>
            </a:r>
            <a:r>
              <a:rPr lang="en-US" dirty="0"/>
              <a:t>(both LFD and PLL not visible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group P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nesthesiologist </a:t>
            </a:r>
            <a:r>
              <a:rPr lang="en-US" dirty="0"/>
              <a:t>did not palpate the landmarks for grading until the spinal injection was complete. </a:t>
            </a:r>
          </a:p>
        </p:txBody>
      </p:sp>
    </p:spTree>
    <p:extLst>
      <p:ext uri="{BB962C8B-B14F-4D97-AF65-F5344CB8AC3E}">
        <p14:creationId xmlns:p14="http://schemas.microsoft.com/office/powerpoint/2010/main" val="8774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both </a:t>
            </a:r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Alternative methods could be used </a:t>
            </a:r>
            <a:r>
              <a:rPr lang="en-US" dirty="0"/>
              <a:t>if 3 attempts were unsuccessful.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50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outcomes </a:t>
            </a:r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oted </a:t>
            </a:r>
            <a:r>
              <a:rPr lang="en-US" dirty="0"/>
              <a:t>by a single observer for </a:t>
            </a:r>
            <a:r>
              <a:rPr lang="en-US" dirty="0" smtClean="0"/>
              <a:t>all patients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observer could </a:t>
            </a:r>
            <a:r>
              <a:rPr lang="en-US" dirty="0"/>
              <a:t>not be </a:t>
            </a:r>
            <a:r>
              <a:rPr lang="en-US" dirty="0" smtClean="0"/>
              <a:t>blinded</a:t>
            </a:r>
          </a:p>
          <a:p>
            <a:pPr lvl="1"/>
            <a:r>
              <a:rPr lang="en-US" dirty="0" smtClean="0"/>
              <a:t>A timer was used to record the various time intervals </a:t>
            </a:r>
          </a:p>
          <a:p>
            <a:endParaRPr lang="en-US" dirty="0" smtClean="0"/>
          </a:p>
          <a:p>
            <a:r>
              <a:rPr lang="en-US" dirty="0" smtClean="0"/>
              <a:t>Radicular </a:t>
            </a:r>
            <a:r>
              <a:rPr lang="en-US" dirty="0"/>
              <a:t>pain, </a:t>
            </a:r>
            <a:r>
              <a:rPr lang="en-US" dirty="0" err="1"/>
              <a:t>paraesthesia</a:t>
            </a:r>
            <a:r>
              <a:rPr lang="en-US" dirty="0"/>
              <a:t>, or blood in the </a:t>
            </a:r>
            <a:r>
              <a:rPr lang="en-US" dirty="0" smtClean="0"/>
              <a:t>spinal needle</a:t>
            </a:r>
          </a:p>
          <a:p>
            <a:pPr lvl="1"/>
            <a:r>
              <a:rPr lang="en-US" dirty="0" smtClean="0"/>
              <a:t>noted and followed </a:t>
            </a:r>
            <a:r>
              <a:rPr lang="en-US" dirty="0"/>
              <a:t>over the next </a:t>
            </a:r>
            <a:r>
              <a:rPr lang="en-US" dirty="0" smtClean="0"/>
              <a:t>24 hours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65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Patients </a:t>
            </a:r>
            <a:r>
              <a:rPr lang="en-US" dirty="0"/>
              <a:t>were asked for their </a:t>
            </a:r>
            <a:r>
              <a:rPr lang="en-US" dirty="0" err="1"/>
              <a:t>periprocedural</a:t>
            </a:r>
            <a:r>
              <a:rPr lang="en-US" dirty="0"/>
              <a:t> pain </a:t>
            </a:r>
            <a:r>
              <a:rPr lang="en-US" dirty="0" smtClean="0"/>
              <a:t>scores</a:t>
            </a:r>
          </a:p>
          <a:p>
            <a:pPr lvl="1"/>
            <a:r>
              <a:rPr lang="en-US" dirty="0" smtClean="0"/>
              <a:t>After positioning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efore </a:t>
            </a:r>
            <a:r>
              <a:rPr lang="en-US" dirty="0"/>
              <a:t>administration of </a:t>
            </a:r>
            <a:r>
              <a:rPr lang="en-US" dirty="0" smtClean="0"/>
              <a:t>sedation </a:t>
            </a:r>
          </a:p>
          <a:p>
            <a:r>
              <a:rPr lang="en-US" dirty="0"/>
              <a:t>Level of </a:t>
            </a:r>
            <a:r>
              <a:rPr lang="en-US" dirty="0" smtClean="0"/>
              <a:t>block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oss </a:t>
            </a:r>
            <a:r>
              <a:rPr lang="en-US" dirty="0"/>
              <a:t>of cold </a:t>
            </a:r>
            <a:r>
              <a:rPr lang="en-US" dirty="0" smtClean="0"/>
              <a:t>sensation tested </a:t>
            </a:r>
            <a:r>
              <a:rPr lang="en-US" dirty="0"/>
              <a:t>with ethyl chloride </a:t>
            </a:r>
            <a:r>
              <a:rPr lang="en-US" dirty="0" smtClean="0"/>
              <a:t>spray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oted </a:t>
            </a:r>
            <a:r>
              <a:rPr lang="en-US" dirty="0"/>
              <a:t>15 minutes </a:t>
            </a:r>
            <a:r>
              <a:rPr lang="en-US" dirty="0" smtClean="0"/>
              <a:t>after injection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95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outcomes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The primary </a:t>
            </a:r>
            <a:r>
              <a:rPr lang="en-US" b="1" dirty="0" smtClean="0"/>
              <a:t>outcome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difference in number </a:t>
            </a:r>
            <a:r>
              <a:rPr lang="en-US" dirty="0" smtClean="0"/>
              <a:t>of passes </a:t>
            </a:r>
            <a:r>
              <a:rPr lang="en-US" dirty="0"/>
              <a:t>between the 2 </a:t>
            </a:r>
            <a:r>
              <a:rPr lang="en-US" dirty="0" smtClean="0"/>
              <a:t>groups </a:t>
            </a:r>
          </a:p>
          <a:p>
            <a:endParaRPr lang="en-US" dirty="0" smtClean="0"/>
          </a:p>
          <a:p>
            <a:r>
              <a:rPr lang="en-US" b="1" dirty="0" smtClean="0"/>
              <a:t>Secondary </a:t>
            </a:r>
            <a:r>
              <a:rPr lang="en-US" b="1" dirty="0"/>
              <a:t>outcomes 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1</a:t>
            </a:r>
            <a:r>
              <a:rPr lang="en-US" dirty="0"/>
              <a:t>. Number of spinal needle insertion attempts</a:t>
            </a:r>
          </a:p>
          <a:p>
            <a:pPr marL="457200" lvl="1" indent="0">
              <a:buNone/>
            </a:pPr>
            <a:r>
              <a:rPr lang="en-US" dirty="0"/>
              <a:t>2. Time for identifying landmarks</a:t>
            </a:r>
          </a:p>
          <a:p>
            <a:pPr marL="457200" lvl="1" indent="0">
              <a:buNone/>
            </a:pPr>
            <a:r>
              <a:rPr lang="en-US" dirty="0"/>
              <a:t>3. Time taken for performing spinal anesthetic</a:t>
            </a:r>
          </a:p>
          <a:p>
            <a:pPr marL="457200" lvl="1" indent="0">
              <a:buNone/>
            </a:pPr>
            <a:r>
              <a:rPr lang="en-US" dirty="0"/>
              <a:t>4. Level of block</a:t>
            </a:r>
          </a:p>
          <a:p>
            <a:pPr marL="457200" lvl="1" indent="0">
              <a:buNone/>
            </a:pPr>
            <a:r>
              <a:rPr lang="en-US" dirty="0"/>
              <a:t>5. Incidence of radicular pain, </a:t>
            </a:r>
            <a:r>
              <a:rPr lang="en-US" dirty="0" err="1"/>
              <a:t>paraesthesia</a:t>
            </a:r>
            <a:r>
              <a:rPr lang="en-US" dirty="0"/>
              <a:t>, and </a:t>
            </a:r>
            <a:r>
              <a:rPr lang="en-US" dirty="0" smtClean="0"/>
              <a:t>blood in </a:t>
            </a:r>
            <a:r>
              <a:rPr lang="en-US" dirty="0"/>
              <a:t>the spinal needle</a:t>
            </a:r>
          </a:p>
          <a:p>
            <a:pPr marL="457200" lvl="1" indent="0">
              <a:buNone/>
            </a:pPr>
            <a:r>
              <a:rPr lang="en-US" dirty="0"/>
              <a:t>6. </a:t>
            </a:r>
            <a:r>
              <a:rPr lang="en-US" dirty="0" err="1"/>
              <a:t>Periprocedural</a:t>
            </a:r>
            <a:r>
              <a:rPr lang="en-US" dirty="0"/>
              <a:t> pain</a:t>
            </a:r>
          </a:p>
          <a:p>
            <a:pPr marL="457200" lvl="1" indent="0">
              <a:buNone/>
            </a:pPr>
            <a:r>
              <a:rPr lang="en-US" dirty="0"/>
              <a:t>7. </a:t>
            </a:r>
            <a:r>
              <a:rPr lang="en-US" dirty="0" err="1"/>
              <a:t>Periprocedural</a:t>
            </a:r>
            <a:r>
              <a:rPr lang="en-US" dirty="0"/>
              <a:t> discomfort score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24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Statistical analysis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a previous </a:t>
            </a:r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the average number </a:t>
            </a:r>
            <a:r>
              <a:rPr lang="en-US" dirty="0"/>
              <a:t>of passes </a:t>
            </a:r>
            <a:r>
              <a:rPr lang="en-US" dirty="0" smtClean="0"/>
              <a:t>would be 3.3 +/-3.1 (mean +/-</a:t>
            </a:r>
            <a:r>
              <a:rPr lang="th-TH" dirty="0" smtClean="0"/>
              <a:t> </a:t>
            </a:r>
            <a:r>
              <a:rPr lang="en-US" dirty="0" smtClean="0"/>
              <a:t>SD).</a:t>
            </a:r>
          </a:p>
          <a:p>
            <a:r>
              <a:rPr lang="en-US" dirty="0"/>
              <a:t>We hypothesized that </a:t>
            </a:r>
          </a:p>
          <a:p>
            <a:pPr lvl="1"/>
            <a:r>
              <a:rPr lang="en-US" dirty="0"/>
              <a:t>Using a </a:t>
            </a:r>
            <a:r>
              <a:rPr lang="en-US" dirty="0" err="1"/>
              <a:t>preprocedural</a:t>
            </a:r>
            <a:r>
              <a:rPr lang="en-US" dirty="0"/>
              <a:t> </a:t>
            </a:r>
            <a:r>
              <a:rPr lang="en-US" dirty="0" err="1"/>
              <a:t>paramedian</a:t>
            </a:r>
            <a:r>
              <a:rPr lang="en-US" dirty="0"/>
              <a:t> spinal, the number of passes could be reduced to 1.3</a:t>
            </a:r>
            <a:endParaRPr lang="th-TH" dirty="0"/>
          </a:p>
          <a:p>
            <a:r>
              <a:rPr lang="en-US" dirty="0" smtClean="0"/>
              <a:t>A </a:t>
            </a:r>
            <a:r>
              <a:rPr lang="en-US" dirty="0"/>
              <a:t>total of 38 patients in each group would have been needed to achieve a power of 0.8 and type 1 error of &lt;0.05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4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Statistical analysis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Normal </a:t>
            </a:r>
            <a:r>
              <a:rPr lang="en-US" dirty="0"/>
              <a:t>distribution </a:t>
            </a:r>
            <a:r>
              <a:rPr lang="en-US" dirty="0" smtClean="0"/>
              <a:t>data were analyzed using </a:t>
            </a:r>
            <a:r>
              <a:rPr lang="en-US" b="1" dirty="0"/>
              <a:t>the </a:t>
            </a:r>
            <a:r>
              <a:rPr lang="en-US" b="1" dirty="0" smtClean="0"/>
              <a:t>Shapiro-</a:t>
            </a:r>
            <a:r>
              <a:rPr lang="en-US" b="1" dirty="0" err="1" smtClean="0"/>
              <a:t>Wilk</a:t>
            </a:r>
            <a:r>
              <a:rPr lang="en-US" b="1" dirty="0"/>
              <a:t> </a:t>
            </a:r>
            <a:r>
              <a:rPr lang="en-US" b="1" dirty="0" smtClean="0"/>
              <a:t>test</a:t>
            </a:r>
            <a:r>
              <a:rPr lang="en-US" b="1" dirty="0"/>
              <a:t>.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Categorical </a:t>
            </a:r>
            <a:r>
              <a:rPr lang="en-US" dirty="0"/>
              <a:t>data were analyzed </a:t>
            </a:r>
            <a:r>
              <a:rPr lang="en-US" b="1" dirty="0"/>
              <a:t>using the χ2 test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Fisher </a:t>
            </a:r>
            <a:r>
              <a:rPr lang="en-US" b="1" dirty="0"/>
              <a:t>exact test </a:t>
            </a:r>
            <a:r>
              <a:rPr lang="en-US" dirty="0"/>
              <a:t>as </a:t>
            </a:r>
            <a:r>
              <a:rPr lang="en-US" dirty="0" smtClean="0"/>
              <a:t>appropriate.</a:t>
            </a:r>
          </a:p>
          <a:p>
            <a:endParaRPr lang="en-US" dirty="0"/>
          </a:p>
          <a:p>
            <a:r>
              <a:rPr lang="en-US" dirty="0" smtClean="0"/>
              <a:t>Normally </a:t>
            </a:r>
            <a:r>
              <a:rPr lang="en-US" dirty="0"/>
              <a:t>distributed </a:t>
            </a:r>
            <a:r>
              <a:rPr lang="en-US" dirty="0" smtClean="0"/>
              <a:t>parametric data </a:t>
            </a:r>
            <a:r>
              <a:rPr lang="en-US" dirty="0"/>
              <a:t>were analyzed using </a:t>
            </a:r>
            <a:r>
              <a:rPr lang="en-US" b="1" dirty="0"/>
              <a:t>Student </a:t>
            </a:r>
            <a:r>
              <a:rPr lang="en-US" b="1" i="1" dirty="0"/>
              <a:t>t </a:t>
            </a:r>
            <a:r>
              <a:rPr lang="en-US" b="1" dirty="0"/>
              <a:t>test.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All tests were </a:t>
            </a:r>
            <a:r>
              <a:rPr lang="en-US" dirty="0"/>
              <a:t>2-tailed.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66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Statistical analysis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</a:t>
            </a:r>
            <a:r>
              <a:rPr lang="en-US" dirty="0" smtClean="0"/>
              <a:t>non-normally </a:t>
            </a:r>
            <a:r>
              <a:rPr lang="en-US" dirty="0"/>
              <a:t>distributed count </a:t>
            </a:r>
            <a:r>
              <a:rPr lang="en-US" dirty="0" smtClean="0"/>
              <a:t>data </a:t>
            </a:r>
            <a:r>
              <a:rPr lang="en-US" b="1" dirty="0"/>
              <a:t>zero truncated negative </a:t>
            </a:r>
            <a:r>
              <a:rPr lang="en-US" b="1" dirty="0" smtClean="0"/>
              <a:t>binomial </a:t>
            </a:r>
            <a:r>
              <a:rPr lang="en-US" b="1" dirty="0"/>
              <a:t>regression</a:t>
            </a:r>
            <a:r>
              <a:rPr lang="en-US" dirty="0"/>
              <a:t> was </a:t>
            </a:r>
            <a:r>
              <a:rPr lang="en-US" dirty="0" smtClean="0"/>
              <a:t>used </a:t>
            </a:r>
          </a:p>
          <a:p>
            <a:endParaRPr lang="en-US" dirty="0" smtClean="0"/>
          </a:p>
          <a:p>
            <a:r>
              <a:rPr lang="en-US" dirty="0" smtClean="0"/>
              <a:t>For other variables </a:t>
            </a:r>
            <a:r>
              <a:rPr lang="en-US" dirty="0"/>
              <a:t>that were </a:t>
            </a:r>
            <a:r>
              <a:rPr lang="en-US" dirty="0" err="1"/>
              <a:t>nonnormally</a:t>
            </a:r>
            <a:r>
              <a:rPr lang="en-US" dirty="0"/>
              <a:t> distributed, especially </a:t>
            </a:r>
            <a:r>
              <a:rPr lang="en-US" dirty="0" smtClean="0"/>
              <a:t>if the </a:t>
            </a:r>
            <a:r>
              <a:rPr lang="en-US" dirty="0"/>
              <a:t>data could not be approximated by log-normal </a:t>
            </a:r>
            <a:r>
              <a:rPr lang="en-US" dirty="0" smtClean="0"/>
              <a:t>distribution, a </a:t>
            </a:r>
            <a:r>
              <a:rPr lang="en-US" b="1" dirty="0"/>
              <a:t>bootstrap independent samples test </a:t>
            </a:r>
            <a:r>
              <a:rPr lang="en-US" dirty="0"/>
              <a:t>was applied</a:t>
            </a:r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89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passes and attempts while administering spinal anesthesia</a:t>
            </a:r>
          </a:p>
          <a:p>
            <a:pPr lvl="1"/>
            <a:r>
              <a:rPr lang="en-US" dirty="0" smtClean="0"/>
              <a:t>PDPH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aresthesia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pinal hematoma</a:t>
            </a:r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272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Statistical analysis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For </a:t>
            </a:r>
            <a:r>
              <a:rPr lang="en-US" b="1" dirty="0"/>
              <a:t>patient </a:t>
            </a:r>
            <a:r>
              <a:rPr lang="en-US" b="1" dirty="0" smtClean="0"/>
              <a:t>characteristic </a:t>
            </a:r>
            <a:r>
              <a:rPr lang="en-US" dirty="0" smtClean="0"/>
              <a:t>and </a:t>
            </a:r>
            <a:r>
              <a:rPr lang="en-US" b="1" dirty="0"/>
              <a:t>primary </a:t>
            </a:r>
            <a:r>
              <a:rPr lang="en-US" b="1" dirty="0" smtClean="0"/>
              <a:t>outcome </a:t>
            </a:r>
            <a:r>
              <a:rPr lang="en-US" dirty="0" smtClean="0"/>
              <a:t>variables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2-tailed </a:t>
            </a:r>
            <a:r>
              <a:rPr lang="en-US" i="1" dirty="0"/>
              <a:t>P </a:t>
            </a:r>
            <a:r>
              <a:rPr lang="en-US" dirty="0"/>
              <a:t>&lt; 0.05 was considered significant and </a:t>
            </a:r>
            <a:r>
              <a:rPr lang="en-US" dirty="0" smtClean="0"/>
              <a:t>95% CIs </a:t>
            </a:r>
            <a:r>
              <a:rPr lang="en-US" dirty="0"/>
              <a:t>were reported.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b="1" dirty="0"/>
              <a:t>all other outcome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a 2-tailed </a:t>
            </a:r>
            <a:r>
              <a:rPr lang="en-US" i="1" dirty="0" smtClean="0"/>
              <a:t>P </a:t>
            </a:r>
            <a:r>
              <a:rPr lang="en-US" dirty="0"/>
              <a:t>value &lt;0.01 was considered statistically significant and </a:t>
            </a:r>
            <a:r>
              <a:rPr lang="en-US" dirty="0" smtClean="0"/>
              <a:t>99% CIs </a:t>
            </a:r>
            <a:r>
              <a:rPr lang="en-US" dirty="0"/>
              <a:t>were reported.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SPSS </a:t>
            </a:r>
            <a:r>
              <a:rPr lang="en-US" dirty="0"/>
              <a:t>(IBM SPSS Statistics for </a:t>
            </a:r>
            <a:r>
              <a:rPr lang="en-US" dirty="0" smtClean="0"/>
              <a:t>Windows, Version </a:t>
            </a:r>
            <a:r>
              <a:rPr lang="en-US" dirty="0"/>
              <a:t>21.0, Armonk, NY) and STATA 12.1 (</a:t>
            </a:r>
            <a:r>
              <a:rPr lang="en-US" dirty="0" err="1"/>
              <a:t>StataCorp</a:t>
            </a:r>
            <a:r>
              <a:rPr lang="en-US" dirty="0"/>
              <a:t> </a:t>
            </a:r>
            <a:r>
              <a:rPr lang="en-US" dirty="0" smtClean="0"/>
              <a:t>LP, College </a:t>
            </a:r>
            <a:r>
              <a:rPr lang="en-US" dirty="0"/>
              <a:t>Station, TX) were used for statistical analysis.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2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Results </a:t>
            </a:r>
            <a:endParaRPr lang="th-TH" b="1" dirty="0"/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38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Results </a:t>
            </a:r>
            <a:endParaRPr lang="th-TH" b="1" dirty="0"/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28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8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3" y="1484784"/>
            <a:ext cx="865263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7" y="1681755"/>
            <a:ext cx="7781329" cy="383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81755"/>
            <a:ext cx="1002443" cy="383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211960" y="2276872"/>
            <a:ext cx="1440160" cy="31683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516216" y="2276872"/>
            <a:ext cx="1440160" cy="31683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63888" y="573325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Similar between the 2 groups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8496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Outcomes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112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795309"/>
            <a:ext cx="9144000" cy="164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907704" y="2247272"/>
            <a:ext cx="712879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07704" y="2476884"/>
            <a:ext cx="712879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2010" y="5013176"/>
            <a:ext cx="9036494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5364088" y="285293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Statistically significant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3066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313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3045"/>
            <a:ext cx="9144000" cy="320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051720" y="1052736"/>
            <a:ext cx="702027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24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400"/>
            <a:ext cx="9144000" cy="268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203848" y="2492896"/>
            <a:ext cx="583264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35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Alternative </a:t>
            </a:r>
            <a:r>
              <a:rPr lang="en-US" dirty="0" smtClean="0"/>
              <a:t>techniques used</a:t>
            </a:r>
          </a:p>
          <a:p>
            <a:pPr lvl="1"/>
            <a:r>
              <a:rPr lang="en-US" dirty="0" smtClean="0"/>
              <a:t>6 </a:t>
            </a:r>
            <a:r>
              <a:rPr lang="en-US" dirty="0"/>
              <a:t>patients in </a:t>
            </a:r>
            <a:r>
              <a:rPr lang="en-US" dirty="0" smtClean="0"/>
              <a:t>group C (ultrasound-guided </a:t>
            </a:r>
            <a:r>
              <a:rPr lang="en-US" dirty="0" err="1"/>
              <a:t>paramedian</a:t>
            </a:r>
            <a:r>
              <a:rPr lang="en-US" dirty="0"/>
              <a:t> </a:t>
            </a:r>
            <a:r>
              <a:rPr lang="en-US" dirty="0" smtClean="0"/>
              <a:t>spinal) 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patients in group P </a:t>
            </a:r>
            <a:r>
              <a:rPr lang="en-US" dirty="0" smtClean="0"/>
              <a:t>(midline approach </a:t>
            </a:r>
            <a:r>
              <a:rPr lang="en-US" dirty="0"/>
              <a:t>by conventional palpation). </a:t>
            </a:r>
            <a:endParaRPr lang="en-US" dirty="0" smtClean="0"/>
          </a:p>
          <a:p>
            <a:pPr lvl="1"/>
            <a:r>
              <a:rPr lang="en-US" dirty="0" smtClean="0"/>
              <a:t>No significant difference </a:t>
            </a:r>
            <a:r>
              <a:rPr lang="en-US" dirty="0"/>
              <a:t>between the 2 groups in requirement </a:t>
            </a:r>
            <a:r>
              <a:rPr lang="en-US" dirty="0" smtClean="0"/>
              <a:t>for alternative </a:t>
            </a:r>
            <a:r>
              <a:rPr lang="en-US" dirty="0"/>
              <a:t>techniques (Fisher exact test, </a:t>
            </a:r>
            <a:r>
              <a:rPr lang="en-US" i="1" dirty="0"/>
              <a:t>P </a:t>
            </a:r>
            <a:r>
              <a:rPr lang="en-US" dirty="0"/>
              <a:t>= 0.27</a:t>
            </a:r>
            <a:r>
              <a:rPr lang="en-US" dirty="0" smtClean="0"/>
              <a:t>).</a:t>
            </a:r>
          </a:p>
          <a:p>
            <a:r>
              <a:rPr lang="en-US" dirty="0" smtClean="0"/>
              <a:t>Radicular </a:t>
            </a:r>
            <a:r>
              <a:rPr lang="en-US" dirty="0"/>
              <a:t>pain or </a:t>
            </a:r>
            <a:r>
              <a:rPr lang="en-US" dirty="0" err="1"/>
              <a:t>paraesthesia</a:t>
            </a:r>
            <a:r>
              <a:rPr lang="en-US" dirty="0"/>
              <a:t> during needle </a:t>
            </a:r>
            <a:r>
              <a:rPr lang="en-US" dirty="0" smtClean="0"/>
              <a:t>placement </a:t>
            </a:r>
          </a:p>
          <a:p>
            <a:pPr lvl="1"/>
            <a:r>
              <a:rPr lang="en-US" dirty="0" smtClean="0"/>
              <a:t>5 </a:t>
            </a:r>
            <a:r>
              <a:rPr lang="en-US" dirty="0"/>
              <a:t>patients in the study </a:t>
            </a:r>
            <a:endParaRPr lang="en-US" dirty="0" smtClean="0"/>
          </a:p>
          <a:p>
            <a:pPr lvl="1"/>
            <a:r>
              <a:rPr lang="en-US" dirty="0" smtClean="0"/>
              <a:t>none </a:t>
            </a:r>
            <a:r>
              <a:rPr lang="en-US" dirty="0"/>
              <a:t>of them had </a:t>
            </a:r>
            <a:r>
              <a:rPr lang="en-US" dirty="0" smtClean="0"/>
              <a:t>persistent symptoms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800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Disscussion</a:t>
            </a:r>
            <a:r>
              <a:rPr lang="en-US" b="1" dirty="0" smtClean="0"/>
              <a:t> </a:t>
            </a:r>
            <a:endParaRPr lang="th-TH" b="1" dirty="0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use of a </a:t>
            </a:r>
            <a:r>
              <a:rPr lang="en-US" dirty="0" err="1"/>
              <a:t>preprocedural</a:t>
            </a:r>
            <a:r>
              <a:rPr lang="en-US" dirty="0"/>
              <a:t> ultrasound-guided </a:t>
            </a:r>
            <a:r>
              <a:rPr lang="en-US" dirty="0" err="1" smtClean="0"/>
              <a:t>paramedian</a:t>
            </a:r>
            <a:r>
              <a:rPr lang="en-US" dirty="0"/>
              <a:t> </a:t>
            </a:r>
            <a:r>
              <a:rPr lang="en-US" dirty="0" smtClean="0"/>
              <a:t>spinal </a:t>
            </a:r>
            <a:r>
              <a:rPr lang="en-US" dirty="0"/>
              <a:t>technique resulted in </a:t>
            </a:r>
            <a:endParaRPr lang="en-US" dirty="0" smtClean="0"/>
          </a:p>
          <a:p>
            <a:pPr lvl="1"/>
            <a:r>
              <a:rPr lang="en-US" dirty="0" smtClean="0"/>
              <a:t>&gt;50</a:t>
            </a:r>
            <a:r>
              <a:rPr lang="en-US" dirty="0"/>
              <a:t>% reduction in the </a:t>
            </a:r>
            <a:r>
              <a:rPr lang="en-US" dirty="0" smtClean="0"/>
              <a:t>number of </a:t>
            </a:r>
            <a:r>
              <a:rPr lang="en-US" dirty="0"/>
              <a:t>passes required for success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ignificantly </a:t>
            </a:r>
            <a:r>
              <a:rPr lang="en-US" dirty="0"/>
              <a:t>reduced the number of attempts and </a:t>
            </a:r>
            <a:r>
              <a:rPr lang="en-US" dirty="0" smtClean="0"/>
              <a:t>increased the </a:t>
            </a:r>
            <a:r>
              <a:rPr lang="en-US" dirty="0"/>
              <a:t>first attempt success rate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37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Ultrasound guided spinal anesthesia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Real-time and </a:t>
            </a:r>
            <a:r>
              <a:rPr lang="en-US" dirty="0" err="1"/>
              <a:t>preprocedural</a:t>
            </a:r>
            <a:r>
              <a:rPr lang="en-US" dirty="0"/>
              <a:t> </a:t>
            </a:r>
            <a:r>
              <a:rPr lang="en-US" dirty="0" err="1"/>
              <a:t>neuraxial</a:t>
            </a:r>
            <a:r>
              <a:rPr lang="en-US" dirty="0"/>
              <a:t> ultrasound techniques </a:t>
            </a:r>
            <a:endParaRPr lang="en-US" dirty="0" smtClean="0"/>
          </a:p>
          <a:p>
            <a:pPr lvl="1"/>
            <a:r>
              <a:rPr lang="en-US" dirty="0" smtClean="0"/>
              <a:t>improve </a:t>
            </a:r>
            <a:r>
              <a:rPr lang="en-US" dirty="0"/>
              <a:t>the success </a:t>
            </a:r>
            <a:r>
              <a:rPr lang="en-US" dirty="0" smtClean="0"/>
              <a:t>rate 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the first-pass success rate </a:t>
            </a:r>
            <a:r>
              <a:rPr lang="en-US" dirty="0" smtClean="0"/>
              <a:t>in </a:t>
            </a:r>
            <a:r>
              <a:rPr lang="en-US" dirty="0"/>
              <a:t>difficult surface anatomic landmarks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094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Disscussion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number of passes was greater in our control group </a:t>
            </a:r>
            <a:r>
              <a:rPr lang="en-US" dirty="0" smtClean="0"/>
              <a:t>compared with </a:t>
            </a:r>
            <a:r>
              <a:rPr lang="en-US" dirty="0"/>
              <a:t>the referenced </a:t>
            </a:r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First</a:t>
            </a:r>
            <a:r>
              <a:rPr lang="en-US" dirty="0"/>
              <a:t>, the </a:t>
            </a:r>
            <a:r>
              <a:rPr lang="en-US" b="1" dirty="0"/>
              <a:t>patient population was </a:t>
            </a:r>
            <a:r>
              <a:rPr lang="en-US" b="1" dirty="0" smtClean="0"/>
              <a:t>different</a:t>
            </a:r>
            <a:r>
              <a:rPr lang="en-US" dirty="0" smtClean="0"/>
              <a:t>. Mean </a:t>
            </a:r>
            <a:r>
              <a:rPr lang="en-US" dirty="0"/>
              <a:t>age 65.2 years and body mass index </a:t>
            </a:r>
            <a:r>
              <a:rPr lang="en-US" dirty="0" smtClean="0"/>
              <a:t>30 </a:t>
            </a:r>
            <a:r>
              <a:rPr lang="en-US" dirty="0"/>
              <a:t>kg/m2, </a:t>
            </a:r>
            <a:r>
              <a:rPr lang="en-US" dirty="0" smtClean="0"/>
              <a:t>versus </a:t>
            </a:r>
            <a:r>
              <a:rPr lang="en-US" dirty="0"/>
              <a:t>56.2 years and 23.8 </a:t>
            </a:r>
            <a:r>
              <a:rPr lang="en-US" dirty="0" smtClean="0"/>
              <a:t>kg/m2 in </a:t>
            </a:r>
            <a:r>
              <a:rPr lang="en-US" dirty="0"/>
              <a:t>the referenced study. </a:t>
            </a:r>
            <a:endParaRPr lang="en-US" dirty="0" smtClean="0"/>
          </a:p>
          <a:p>
            <a:pPr lvl="1"/>
            <a:r>
              <a:rPr lang="en-US" dirty="0" smtClean="0"/>
              <a:t>Second</a:t>
            </a:r>
            <a:r>
              <a:rPr lang="en-US" dirty="0"/>
              <a:t>, in the study by Kim et al</a:t>
            </a:r>
            <a:r>
              <a:rPr lang="en-US" dirty="0" smtClean="0"/>
              <a:t>., the </a:t>
            </a:r>
            <a:r>
              <a:rPr lang="en-US" dirty="0"/>
              <a:t>number of passes was </a:t>
            </a:r>
            <a:r>
              <a:rPr lang="en-US" b="1" dirty="0"/>
              <a:t>self-reported</a:t>
            </a:r>
            <a:r>
              <a:rPr lang="en-US" dirty="0"/>
              <a:t>, </a:t>
            </a:r>
            <a:r>
              <a:rPr lang="en-US" dirty="0" smtClean="0"/>
              <a:t>VS </a:t>
            </a:r>
            <a:r>
              <a:rPr lang="en-US" b="1" dirty="0"/>
              <a:t>recorded by an independent observer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2135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Disscussion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routine use of </a:t>
            </a:r>
            <a:r>
              <a:rPr lang="en-US" dirty="0" err="1"/>
              <a:t>preprocedure</a:t>
            </a:r>
            <a:r>
              <a:rPr lang="en-US" dirty="0"/>
              <a:t> </a:t>
            </a:r>
            <a:r>
              <a:rPr lang="en-US" dirty="0" smtClean="0"/>
              <a:t>ultrasound in </a:t>
            </a:r>
            <a:r>
              <a:rPr lang="en-US" dirty="0"/>
              <a:t>the general adult or obstetric populations has </a:t>
            </a:r>
            <a:r>
              <a:rPr lang="en-US" b="1" dirty="0"/>
              <a:t>not </a:t>
            </a:r>
            <a:r>
              <a:rPr lang="en-US" b="1" dirty="0" smtClean="0"/>
              <a:t>been shown </a:t>
            </a:r>
            <a:r>
              <a:rPr lang="en-US" b="1" dirty="0"/>
              <a:t>to improve the number of passes or </a:t>
            </a:r>
            <a:r>
              <a:rPr lang="en-US" b="1" dirty="0" smtClean="0"/>
              <a:t>attempts 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842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Disscussion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this study,  a reduction in number of passes </a:t>
            </a:r>
            <a:r>
              <a:rPr lang="en-US"/>
              <a:t>because </a:t>
            </a:r>
            <a:endParaRPr lang="en-US" dirty="0"/>
          </a:p>
          <a:p>
            <a:pPr lvl="1"/>
            <a:r>
              <a:rPr lang="en-US" dirty="0" smtClean="0"/>
              <a:t>The patient population was older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difficult in </a:t>
            </a:r>
            <a:r>
              <a:rPr lang="en-US" dirty="0" smtClean="0"/>
              <a:t>TM approach on an </a:t>
            </a:r>
            <a:r>
              <a:rPr lang="en-US" dirty="0"/>
              <a:t>older patient: </a:t>
            </a:r>
            <a:r>
              <a:rPr lang="en-US" dirty="0" err="1"/>
              <a:t>interspinous</a:t>
            </a:r>
            <a:r>
              <a:rPr lang="en-US" dirty="0"/>
              <a:t> ligament calcification, inadequate flexion and narrow </a:t>
            </a:r>
            <a:r>
              <a:rPr lang="en-US" dirty="0" err="1"/>
              <a:t>interspinous</a:t>
            </a:r>
            <a:r>
              <a:rPr lang="en-US" dirty="0"/>
              <a:t> space </a:t>
            </a:r>
            <a:endParaRPr lang="en-US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both the probe angle and the midline marking to aid </a:t>
            </a:r>
            <a:r>
              <a:rPr lang="en-US" dirty="0" err="1"/>
              <a:t>paramedian</a:t>
            </a:r>
            <a:r>
              <a:rPr lang="en-US" dirty="0"/>
              <a:t> insertion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242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Disscussion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studies </a:t>
            </a:r>
            <a:r>
              <a:rPr lang="en-US" dirty="0"/>
              <a:t>that showed 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difference on </a:t>
            </a:r>
            <a:r>
              <a:rPr lang="en-US" dirty="0" smtClean="0"/>
              <a:t>first-pass </a:t>
            </a:r>
            <a:r>
              <a:rPr lang="en-US" dirty="0"/>
              <a:t>success rates </a:t>
            </a:r>
            <a:r>
              <a:rPr lang="en-US" dirty="0" smtClean="0"/>
              <a:t>between the </a:t>
            </a:r>
            <a:r>
              <a:rPr lang="en-US" dirty="0"/>
              <a:t>2 groups (success at first attempt and first pass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study </a:t>
            </a:r>
          </a:p>
          <a:p>
            <a:pPr lvl="1"/>
            <a:r>
              <a:rPr lang="en-US" dirty="0" smtClean="0"/>
              <a:t>Look </a:t>
            </a:r>
            <a:r>
              <a:rPr lang="en-US" dirty="0"/>
              <a:t>specifically at the number of passes </a:t>
            </a:r>
            <a:endParaRPr lang="en-US" dirty="0" smtClean="0"/>
          </a:p>
          <a:p>
            <a:pPr lvl="1"/>
            <a:r>
              <a:rPr lang="en-US" dirty="0" smtClean="0"/>
              <a:t>Using </a:t>
            </a:r>
            <a:r>
              <a:rPr lang="en-US" dirty="0"/>
              <a:t>only first-pass </a:t>
            </a:r>
            <a:r>
              <a:rPr lang="en-US" dirty="0" smtClean="0"/>
              <a:t>success rates </a:t>
            </a:r>
            <a:r>
              <a:rPr lang="en-US" dirty="0"/>
              <a:t>may risk overlooking important </a:t>
            </a:r>
            <a:r>
              <a:rPr lang="en-US" dirty="0" smtClean="0"/>
              <a:t>between-group differences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15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Disscussion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group </a:t>
            </a:r>
            <a:r>
              <a:rPr lang="en-US" dirty="0" smtClean="0"/>
              <a:t>P, </a:t>
            </a:r>
          </a:p>
          <a:p>
            <a:pPr lvl="1"/>
            <a:r>
              <a:rPr lang="en-US" dirty="0" smtClean="0"/>
              <a:t>Establishing </a:t>
            </a:r>
            <a:r>
              <a:rPr lang="en-US" dirty="0"/>
              <a:t>landmarks took on average 81.5 </a:t>
            </a:r>
            <a:r>
              <a:rPr lang="en-US" dirty="0" smtClean="0"/>
              <a:t>seconds </a:t>
            </a:r>
            <a:r>
              <a:rPr lang="en-US" dirty="0"/>
              <a:t>longer </a:t>
            </a:r>
            <a:r>
              <a:rPr lang="en-US" dirty="0" smtClean="0"/>
              <a:t>(</a:t>
            </a:r>
            <a:r>
              <a:rPr lang="en-US" dirty="0"/>
              <a:t>99% CI, 68.4–97.1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marked </a:t>
            </a:r>
            <a:r>
              <a:rPr lang="en-US" dirty="0"/>
              <a:t>only one </a:t>
            </a:r>
            <a:r>
              <a:rPr lang="en-US" dirty="0" err="1"/>
              <a:t>interspinous</a:t>
            </a:r>
            <a:r>
              <a:rPr lang="en-US" dirty="0"/>
              <a:t> space, </a:t>
            </a:r>
            <a:r>
              <a:rPr lang="en-US" dirty="0" smtClean="0"/>
              <a:t>to </a:t>
            </a:r>
            <a:r>
              <a:rPr lang="en-US" dirty="0"/>
              <a:t>reflect real-time practice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study by </a:t>
            </a:r>
            <a:r>
              <a:rPr lang="en-US" dirty="0" smtClean="0"/>
              <a:t>Chin et </a:t>
            </a:r>
            <a:r>
              <a:rPr lang="en-US" dirty="0"/>
              <a:t>al</a:t>
            </a:r>
            <a:r>
              <a:rPr lang="en-US" dirty="0" smtClean="0"/>
              <a:t>., </a:t>
            </a:r>
          </a:p>
          <a:p>
            <a:pPr lvl="1"/>
            <a:r>
              <a:rPr lang="en-US" dirty="0" smtClean="0"/>
              <a:t>The ultrasound group </a:t>
            </a:r>
            <a:r>
              <a:rPr lang="en-US" dirty="0"/>
              <a:t>took 240 seconds longer. </a:t>
            </a:r>
            <a:endParaRPr lang="en-US" dirty="0" smtClean="0"/>
          </a:p>
          <a:p>
            <a:pPr lvl="1"/>
            <a:r>
              <a:rPr lang="en-US" dirty="0" smtClean="0"/>
              <a:t>Scanning in </a:t>
            </a:r>
            <a:r>
              <a:rPr lang="en-US" dirty="0"/>
              <a:t>patients with difficult surface </a:t>
            </a:r>
            <a:r>
              <a:rPr lang="en-US" dirty="0" smtClean="0"/>
              <a:t>landmarks</a:t>
            </a:r>
          </a:p>
          <a:p>
            <a:pPr lvl="1"/>
            <a:r>
              <a:rPr lang="en-US" dirty="0" smtClean="0"/>
              <a:t>Marking </a:t>
            </a:r>
            <a:r>
              <a:rPr lang="en-US" dirty="0"/>
              <a:t>3 </a:t>
            </a:r>
            <a:r>
              <a:rPr lang="en-US" dirty="0" err="1"/>
              <a:t>interspinous</a:t>
            </a:r>
            <a:r>
              <a:rPr lang="en-US" dirty="0"/>
              <a:t> spaces.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19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Limitatation</a:t>
            </a:r>
            <a:r>
              <a:rPr lang="en-US" b="1" dirty="0" err="1"/>
              <a:t>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First, neither </a:t>
            </a:r>
            <a:r>
              <a:rPr lang="en-US" dirty="0" smtClean="0"/>
              <a:t>the observer </a:t>
            </a:r>
            <a:r>
              <a:rPr lang="en-US" dirty="0"/>
              <a:t>nor the attending anesthesiologists were </a:t>
            </a:r>
            <a:r>
              <a:rPr lang="en-US" dirty="0" smtClean="0"/>
              <a:t>blinded to the study group.</a:t>
            </a:r>
          </a:p>
          <a:p>
            <a:pPr lvl="1"/>
            <a:r>
              <a:rPr lang="en-US" dirty="0" smtClean="0"/>
              <a:t>bias cannot be excluded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415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Limitatations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Second, the procedure is heterogeneous with multiple factors affecting the number of passes, including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ndividual preference and style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number of attempts and/or time taken before using alternate methods </a:t>
            </a:r>
          </a:p>
        </p:txBody>
      </p:sp>
    </p:spTree>
    <p:extLst>
      <p:ext uri="{BB962C8B-B14F-4D97-AF65-F5344CB8AC3E}">
        <p14:creationId xmlns:p14="http://schemas.microsoft.com/office/powerpoint/2010/main" val="14654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Limitatations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Third, </a:t>
            </a:r>
            <a:r>
              <a:rPr lang="en-US" dirty="0" err="1"/>
              <a:t>neuraxial</a:t>
            </a:r>
            <a:r>
              <a:rPr lang="en-US" dirty="0"/>
              <a:t> ultrasound has limitations. </a:t>
            </a:r>
            <a:endParaRPr lang="en-US" dirty="0" smtClean="0"/>
          </a:p>
          <a:p>
            <a:pPr lvl="1"/>
            <a:r>
              <a:rPr lang="en-US" dirty="0" smtClean="0"/>
              <a:t>TM </a:t>
            </a:r>
            <a:r>
              <a:rPr lang="en-US" dirty="0"/>
              <a:t>views for </a:t>
            </a:r>
            <a:r>
              <a:rPr lang="en-US" dirty="0" smtClean="0"/>
              <a:t>a midline </a:t>
            </a:r>
            <a:r>
              <a:rPr lang="en-US" dirty="0"/>
              <a:t>approach to </a:t>
            </a:r>
            <a:r>
              <a:rPr lang="en-US" dirty="0" err="1"/>
              <a:t>dural</a:t>
            </a:r>
            <a:r>
              <a:rPr lang="en-US" dirty="0"/>
              <a:t> puncture have a positive </a:t>
            </a:r>
            <a:r>
              <a:rPr lang="en-US" dirty="0" smtClean="0"/>
              <a:t>predictive value </a:t>
            </a:r>
            <a:r>
              <a:rPr lang="en-US" dirty="0"/>
              <a:t>of up to 85% but a negative predictive value </a:t>
            </a:r>
            <a:r>
              <a:rPr lang="en-US" dirty="0" smtClean="0"/>
              <a:t>of just </a:t>
            </a:r>
            <a:r>
              <a:rPr lang="en-US" dirty="0"/>
              <a:t>30</a:t>
            </a:r>
            <a:r>
              <a:rPr lang="en-US" dirty="0" smtClean="0"/>
              <a:t>% </a:t>
            </a:r>
          </a:p>
          <a:p>
            <a:pPr lvl="1"/>
            <a:r>
              <a:rPr lang="en-US" dirty="0" smtClean="0"/>
              <a:t>Ultrasound </a:t>
            </a:r>
            <a:r>
              <a:rPr lang="en-US" dirty="0"/>
              <a:t>views are </a:t>
            </a:r>
            <a:r>
              <a:rPr lang="en-US" dirty="0" smtClean="0"/>
              <a:t>more difficult in </a:t>
            </a:r>
            <a:r>
              <a:rPr lang="en-US" dirty="0"/>
              <a:t>the elderly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necessity to </a:t>
            </a:r>
            <a:r>
              <a:rPr lang="en-US" dirty="0" smtClean="0"/>
              <a:t>remember the </a:t>
            </a:r>
            <a:r>
              <a:rPr lang="en-US" dirty="0"/>
              <a:t>angle of approach </a:t>
            </a:r>
            <a:endParaRPr lang="en-US" dirty="0" smtClean="0"/>
          </a:p>
          <a:p>
            <a:pPr lvl="1"/>
            <a:r>
              <a:rPr lang="en-US" dirty="0" smtClean="0"/>
              <a:t>Decrease </a:t>
            </a:r>
            <a:r>
              <a:rPr lang="en-US" dirty="0"/>
              <a:t>the utility of </a:t>
            </a:r>
            <a:r>
              <a:rPr lang="en-US" dirty="0" smtClean="0"/>
              <a:t>ultrasound views </a:t>
            </a:r>
            <a:r>
              <a:rPr lang="en-US" dirty="0"/>
              <a:t>in patients with a longer distance between skin </a:t>
            </a:r>
            <a:r>
              <a:rPr lang="en-US" dirty="0" smtClean="0"/>
              <a:t>and </a:t>
            </a:r>
            <a:r>
              <a:rPr lang="en-US" dirty="0" err="1" smtClean="0"/>
              <a:t>dura</a:t>
            </a:r>
            <a:r>
              <a:rPr lang="en-US" dirty="0" smtClean="0"/>
              <a:t> </a:t>
            </a:r>
            <a:r>
              <a:rPr lang="en-US" dirty="0"/>
              <a:t>mater.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31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Conclusion </a:t>
            </a:r>
            <a:endParaRPr lang="th-TH" b="1" dirty="0"/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38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use of </a:t>
            </a:r>
            <a:r>
              <a:rPr lang="en-US" b="1" dirty="0" err="1"/>
              <a:t>paramedian</a:t>
            </a:r>
            <a:r>
              <a:rPr lang="en-US" b="1" dirty="0"/>
              <a:t> spinal anesthesia </a:t>
            </a:r>
            <a:r>
              <a:rPr lang="en-US" dirty="0" smtClean="0"/>
              <a:t>in </a:t>
            </a:r>
            <a:r>
              <a:rPr lang="en-US" dirty="0"/>
              <a:t>an </a:t>
            </a:r>
            <a:r>
              <a:rPr lang="en-US" dirty="0" smtClean="0"/>
              <a:t>elderly orthopedic </a:t>
            </a:r>
            <a:r>
              <a:rPr lang="en-US" dirty="0"/>
              <a:t>population, guided by </a:t>
            </a:r>
            <a:r>
              <a:rPr lang="en-US" b="1" dirty="0" err="1"/>
              <a:t>preprocedure</a:t>
            </a:r>
            <a:r>
              <a:rPr lang="en-US" b="1" dirty="0"/>
              <a:t> </a:t>
            </a:r>
            <a:r>
              <a:rPr lang="en-US" b="1" dirty="0" smtClean="0"/>
              <a:t>ultrasound </a:t>
            </a:r>
            <a:r>
              <a:rPr lang="en-US" dirty="0" smtClean="0"/>
              <a:t>examination</a:t>
            </a:r>
            <a:r>
              <a:rPr lang="en-US" dirty="0"/>
              <a:t>, significantly </a:t>
            </a:r>
            <a:r>
              <a:rPr lang="en-US" b="1" dirty="0"/>
              <a:t>decreases the number of </a:t>
            </a:r>
            <a:r>
              <a:rPr lang="en-US" b="1" dirty="0" smtClean="0"/>
              <a:t>passes and </a:t>
            </a:r>
            <a:r>
              <a:rPr lang="en-US" b="1" dirty="0"/>
              <a:t>attempts</a:t>
            </a:r>
            <a:r>
              <a:rPr lang="en-US" dirty="0"/>
              <a:t> needed to reach the subarachnoid space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13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Ultrasound guided spinal anesthesia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limited by</a:t>
            </a:r>
          </a:p>
          <a:p>
            <a:pPr lvl="1"/>
            <a:r>
              <a:rPr lang="en-US" dirty="0" smtClean="0"/>
              <a:t>Require wide-bore needles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technical </a:t>
            </a:r>
            <a:r>
              <a:rPr lang="en-US" dirty="0" smtClean="0"/>
              <a:t>difficulties</a:t>
            </a:r>
          </a:p>
          <a:p>
            <a:endParaRPr lang="en-US" dirty="0" smtClean="0"/>
          </a:p>
          <a:p>
            <a:r>
              <a:rPr lang="en-US" dirty="0" smtClean="0"/>
              <a:t>Previous studies focused </a:t>
            </a:r>
            <a:r>
              <a:rPr lang="en-US" dirty="0"/>
              <a:t>on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midline approach using a </a:t>
            </a:r>
            <a:r>
              <a:rPr lang="en-US" b="1" dirty="0" smtClean="0"/>
              <a:t>transverse median </a:t>
            </a:r>
            <a:r>
              <a:rPr lang="en-US" b="1" dirty="0"/>
              <a:t>(TM) view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Critical appraisal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1723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7092280" y="3346171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6045431" y="3877262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6045431" y="4293096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6045431" y="4869160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15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appraisal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529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6071029" y="3171220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6071029" y="3659386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6045431" y="4437112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7164288" y="5085184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3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appraisal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88832" cy="409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7596336" y="2780928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5829407" y="3861048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5829407" y="5013176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85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appraisal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2495"/>
            <a:ext cx="8356138" cy="230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3168351" cy="49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วงรี 5"/>
          <p:cNvSpPr/>
          <p:nvPr/>
        </p:nvSpPr>
        <p:spPr>
          <a:xfrm>
            <a:off x="7020272" y="3861048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4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appraisal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14165" cy="430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7884368" y="2708920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5935722" y="3324529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6876256" y="4509120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6876256" y="5085184"/>
            <a:ext cx="216024" cy="2520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91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Thank you</a:t>
            </a:r>
            <a:endParaRPr lang="th-TH" sz="6600" b="1" dirty="0"/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38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Ultrasound guided spinal anesthesia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parasagittal oblique (PSO) view </a:t>
            </a:r>
            <a:endParaRPr lang="en-US" dirty="0" smtClean="0"/>
          </a:p>
          <a:p>
            <a:pPr lvl="1"/>
            <a:r>
              <a:rPr lang="en-US" dirty="0" smtClean="0"/>
              <a:t>offers </a:t>
            </a:r>
            <a:r>
              <a:rPr lang="en-US" dirty="0"/>
              <a:t>a </a:t>
            </a:r>
            <a:r>
              <a:rPr lang="en-US" b="1" dirty="0"/>
              <a:t>better ultrasound view </a:t>
            </a:r>
            <a:r>
              <a:rPr lang="en-US" dirty="0" smtClean="0"/>
              <a:t>compared </a:t>
            </a:r>
            <a:r>
              <a:rPr lang="en-US" dirty="0"/>
              <a:t>with TM views</a:t>
            </a:r>
            <a:endParaRPr lang="th-TH" dirty="0"/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 studies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uperior PSO views </a:t>
            </a:r>
            <a:r>
              <a:rPr lang="en-US" dirty="0"/>
              <a:t>translate into easier </a:t>
            </a:r>
            <a:r>
              <a:rPr lang="en-US" dirty="0" err="1"/>
              <a:t>paramedian</a:t>
            </a:r>
            <a:r>
              <a:rPr lang="en-US" dirty="0"/>
              <a:t> needle insertion</a:t>
            </a:r>
            <a:r>
              <a:rPr lang="en-US" dirty="0" smtClean="0"/>
              <a:t>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55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ypothesized </a:t>
            </a:r>
            <a:r>
              <a:rPr lang="en-US" dirty="0"/>
              <a:t>that </a:t>
            </a:r>
            <a:endParaRPr lang="en-US" dirty="0" smtClean="0"/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reprocedural</a:t>
            </a:r>
            <a:r>
              <a:rPr lang="en-US" dirty="0" smtClean="0"/>
              <a:t> the </a:t>
            </a:r>
            <a:r>
              <a:rPr lang="en-US" dirty="0"/>
              <a:t>ultrasound-guided </a:t>
            </a:r>
            <a:r>
              <a:rPr lang="en-US" dirty="0" err="1"/>
              <a:t>paramedian</a:t>
            </a:r>
            <a:r>
              <a:rPr lang="en-US" dirty="0"/>
              <a:t> spinal technique </a:t>
            </a:r>
            <a:r>
              <a:rPr lang="en-US" dirty="0" smtClean="0"/>
              <a:t>results in </a:t>
            </a:r>
            <a:r>
              <a:rPr lang="en-US" b="1" dirty="0"/>
              <a:t>fewer passes </a:t>
            </a:r>
            <a:r>
              <a:rPr lang="en-US" dirty="0"/>
              <a:t>required to enter the subarachnoid </a:t>
            </a:r>
            <a:r>
              <a:rPr lang="en-US" dirty="0" smtClean="0"/>
              <a:t>space when </a:t>
            </a:r>
            <a:r>
              <a:rPr lang="en-US" dirty="0"/>
              <a:t>compared with the conventional </a:t>
            </a:r>
            <a:r>
              <a:rPr lang="en-US" dirty="0" smtClean="0"/>
              <a:t>landmark-based midline </a:t>
            </a:r>
            <a:r>
              <a:rPr lang="en-US" dirty="0"/>
              <a:t>approach.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683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Methods </a:t>
            </a:r>
            <a:endParaRPr lang="th-TH" b="1" dirty="0"/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04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</a:t>
            </a:r>
            <a:endParaRPr lang="th-TH" b="1" dirty="0"/>
          </a:p>
        </p:txBody>
      </p:sp>
      <p:sp>
        <p:nvSpPr>
          <p:cNvPr id="2" name="ตัวแทนเนื้อหา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Study design</a:t>
            </a:r>
          </a:p>
          <a:p>
            <a:pPr lvl="1"/>
            <a:r>
              <a:rPr lang="en-US" dirty="0" smtClean="0"/>
              <a:t>Prospective, randomized, controlled study</a:t>
            </a:r>
          </a:p>
          <a:p>
            <a:endParaRPr lang="en-US" b="1" dirty="0" smtClean="0"/>
          </a:p>
          <a:p>
            <a:r>
              <a:rPr lang="en-US" b="1" dirty="0" smtClean="0"/>
              <a:t>Inclusion </a:t>
            </a:r>
          </a:p>
          <a:p>
            <a:pPr lvl="1"/>
            <a:r>
              <a:rPr lang="en-US" dirty="0" smtClean="0"/>
              <a:t>100 patients </a:t>
            </a:r>
          </a:p>
          <a:p>
            <a:pPr lvl="1"/>
            <a:r>
              <a:rPr lang="en-US" dirty="0" smtClean="0"/>
              <a:t>Undergo </a:t>
            </a:r>
            <a:r>
              <a:rPr lang="en-US" dirty="0"/>
              <a:t>elective total knee or total hip </a:t>
            </a:r>
            <a:r>
              <a:rPr lang="en-US" dirty="0" err="1" smtClean="0"/>
              <a:t>arthroplasty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Plan for spinal </a:t>
            </a:r>
            <a:r>
              <a:rPr lang="en-US" dirty="0"/>
              <a:t>anesthesia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67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2139</TotalTime>
  <Words>1454</Words>
  <Application>Microsoft Office PowerPoint</Application>
  <PresentationFormat>นำเสนอทางหน้าจอ (4:3)</PresentationFormat>
  <Paragraphs>221</Paragraphs>
  <Slides>55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55</vt:i4>
      </vt:variant>
    </vt:vector>
  </HeadingPairs>
  <TitlesOfParts>
    <vt:vector size="56" baseType="lpstr">
      <vt:lpstr>ตรงกลาง</vt:lpstr>
      <vt:lpstr>Journal club</vt:lpstr>
      <vt:lpstr>งานนำเสนอ PowerPoint</vt:lpstr>
      <vt:lpstr>Background </vt:lpstr>
      <vt:lpstr>Ultrasound guided spinal anesthesia</vt:lpstr>
      <vt:lpstr>Ultrasound guided spinal anesthesia</vt:lpstr>
      <vt:lpstr>Ultrasound guided spinal anesthesia</vt:lpstr>
      <vt:lpstr>Background </vt:lpstr>
      <vt:lpstr>Methods </vt:lpstr>
      <vt:lpstr>Methods </vt:lpstr>
      <vt:lpstr>Methods </vt:lpstr>
      <vt:lpstr>Methods </vt:lpstr>
      <vt:lpstr>Methods </vt:lpstr>
      <vt:lpstr>Methods </vt:lpstr>
      <vt:lpstr>Methods </vt:lpstr>
      <vt:lpstr>Methods </vt:lpstr>
      <vt:lpstr>Methods </vt:lpstr>
      <vt:lpstr>Methods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Methods </vt:lpstr>
      <vt:lpstr>Methods </vt:lpstr>
      <vt:lpstr>Methods </vt:lpstr>
      <vt:lpstr>Methods </vt:lpstr>
      <vt:lpstr>Study outcomes</vt:lpstr>
      <vt:lpstr>Statistical analysis</vt:lpstr>
      <vt:lpstr>Statistical analysis</vt:lpstr>
      <vt:lpstr>Statistical analysis</vt:lpstr>
      <vt:lpstr>Statistical analysis</vt:lpstr>
      <vt:lpstr>Results </vt:lpstr>
      <vt:lpstr>Results </vt:lpstr>
      <vt:lpstr>งานนำเสนอ PowerPoint</vt:lpstr>
      <vt:lpstr>Characteristics </vt:lpstr>
      <vt:lpstr>Outcomes </vt:lpstr>
      <vt:lpstr>งานนำเสนอ PowerPoint</vt:lpstr>
      <vt:lpstr>งานนำเสนอ PowerPoint</vt:lpstr>
      <vt:lpstr>Results</vt:lpstr>
      <vt:lpstr>Disscussion </vt:lpstr>
      <vt:lpstr>Disscussion</vt:lpstr>
      <vt:lpstr>Disscussion</vt:lpstr>
      <vt:lpstr>Disscussion</vt:lpstr>
      <vt:lpstr>Disscussion</vt:lpstr>
      <vt:lpstr>Disscussion</vt:lpstr>
      <vt:lpstr>Limitatations</vt:lpstr>
      <vt:lpstr>Limitatations</vt:lpstr>
      <vt:lpstr>Limitatations</vt:lpstr>
      <vt:lpstr>Conclusion </vt:lpstr>
      <vt:lpstr>Conclusion</vt:lpstr>
      <vt:lpstr>Critical appraisal </vt:lpstr>
      <vt:lpstr>Critical appraisal </vt:lpstr>
      <vt:lpstr>Critical appraisal </vt:lpstr>
      <vt:lpstr>Critical appraisal </vt:lpstr>
      <vt:lpstr>Critical appraisal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dell</dc:creator>
  <cp:lastModifiedBy>dell</cp:lastModifiedBy>
  <cp:revision>74</cp:revision>
  <dcterms:created xsi:type="dcterms:W3CDTF">2016-08-09T07:14:33Z</dcterms:created>
  <dcterms:modified xsi:type="dcterms:W3CDTF">2016-08-15T16:20:44Z</dcterms:modified>
</cp:coreProperties>
</file>